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61" r:id="rId3"/>
    <p:sldId id="257" r:id="rId4"/>
    <p:sldId id="265" r:id="rId5"/>
    <p:sldId id="266" r:id="rId6"/>
    <p:sldId id="267" r:id="rId7"/>
    <p:sldId id="258" r:id="rId8"/>
    <p:sldId id="268" r:id="rId9"/>
    <p:sldId id="259" r:id="rId10"/>
    <p:sldId id="269" r:id="rId11"/>
    <p:sldId id="263" r:id="rId12"/>
    <p:sldId id="262" r:id="rId13"/>
    <p:sldId id="260" r:id="rId14"/>
    <p:sldId id="26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E9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4.png" /><Relationship Id="rId1" Type="http://schemas.openxmlformats.org/officeDocument/2006/relationships/slideMaster" Target="../slideMasters/slideMaster1.xml" /><Relationship Id="rId5" Type="http://schemas.microsoft.com/office/2007/relationships/hdphoto" Target="../media/hdphoto1.wdp" /><Relationship Id="rId4" Type="http://schemas.openxmlformats.org/officeDocument/2006/relationships/image" Target="../media/image3.png"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4.png" /><Relationship Id="rId1" Type="http://schemas.openxmlformats.org/officeDocument/2006/relationships/slideMaster" Target="../slideMasters/slideMaster1.xml" /><Relationship Id="rId5" Type="http://schemas.microsoft.com/office/2007/relationships/hdphoto" Target="../media/hdphoto1.wdp" /><Relationship Id="rId4" Type="http://schemas.openxmlformats.org/officeDocument/2006/relationships/image" Target="../media/image3.png"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4.png" /><Relationship Id="rId1" Type="http://schemas.openxmlformats.org/officeDocument/2006/relationships/slideMaster" Target="../slideMasters/slideMaster1.xml" /><Relationship Id="rId5" Type="http://schemas.microsoft.com/office/2007/relationships/hdphoto" Target="../media/hdphoto1.wdp" /><Relationship Id="rId4" Type="http://schemas.openxmlformats.org/officeDocument/2006/relationships/image" Target="../media/image2.png" /></Relationships>
</file>

<file path=ppt/slideLayouts/_rels/slideLayout9.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4.png" /><Relationship Id="rId1" Type="http://schemas.openxmlformats.org/officeDocument/2006/relationships/slideMaster" Target="../slideMasters/slideMaster1.xml" /><Relationship Id="rId5" Type="http://schemas.microsoft.com/office/2007/relationships/hdphoto" Target="../media/hdphoto1.wdp" /><Relationship Id="rId4" Type="http://schemas.openxmlformats.org/officeDocument/2006/relationships/image" Target="../media/image2.png"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8B4AF60A-713C-41BA-9788-4C493DDC0A9C}" type="datetimeFigureOut">
              <a:rPr lang="en-US" dirty="0"/>
              <a:t>10/30/2021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7E5E0FA7-C445-42F7-AF66-A4F5A6FC8A9C}" type="datetimeFigureOut">
              <a:rPr lang="en-US" dirty="0"/>
              <a:t>10/30/2021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85AC5C5-1A57-4420-8AFB-CE41693A794B}" type="datetimeFigureOut">
              <a:rPr lang="en-US" dirty="0"/>
              <a:t>10/30/2021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A4C08AF-84E6-4329-8E67-FEA434B47075}" type="datetimeFigureOut">
              <a:rPr lang="en-US" dirty="0"/>
              <a:t>10/30/2021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zh-TW" altLang="en-US"/>
              <a:t>按一下以編輯母片標題樣式</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a:xfrm>
            <a:off x="8593667" y="6272784"/>
            <a:ext cx="2644309" cy="365125"/>
          </a:xfrm>
        </p:spPr>
        <p:txBody>
          <a:bodyPr/>
          <a:lstStyle/>
          <a:p>
            <a:fld id="{4F6EE328-6AFF-436B-881F-213D56084544}" type="datetimeFigureOut">
              <a:rPr lang="en-US" dirty="0"/>
              <a:t>10/30/2021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AE02069A-09EE-4C7C-86A4-2314A404921D}" type="datetimeFigureOut">
              <a:rPr lang="en-US" dirty="0"/>
              <a:t>10/30/2021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D56EE7F1-171E-411F-96CA-A251A21496E7}" type="datetimeFigureOut">
              <a:rPr lang="en-US" dirty="0"/>
              <a:t>10/30/2021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8872C98D-A273-4547-9B92-97D7769F71A6}" type="datetimeFigureOut">
              <a:rPr lang="en-US" dirty="0"/>
              <a:t>10/30/2021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7CD67-0644-446C-B2AD-1C09BF34F286}" type="datetimeFigureOut">
              <a:rPr lang="en-US" dirty="0"/>
              <a:t>10/30/2021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TW" altLang="en-US"/>
              <a:t>按一下以編輯母片標題樣式</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81480828-6983-48AD-9E27-CBD3696F837E}" type="datetimeFigureOut">
              <a:rPr lang="en-US" dirty="0"/>
              <a:t>10/30/2021</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2C5EFB91-0324-450E-B17F-36DC0ECCE413}" type="datetimeFigureOut">
              <a:rPr lang="en-US" dirty="0"/>
              <a:t>10/30/2021</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2.pn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image" Target="../media/image3.png"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microsoft.com/office/2007/relationships/hdphoto" Target="../media/hdphoto1.wdp"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2E37674-C1BA-4107-9B06-6D4CAC3A3DF5}" type="datetimeFigureOut">
              <a:rPr lang="en-US" dirty="0"/>
              <a:t>10/30/2021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8.jp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10.jpg" /><Relationship Id="rId2" Type="http://schemas.openxmlformats.org/officeDocument/2006/relationships/image" Target="../media/image9.jp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1.jp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3.jp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8.jp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HK" altLang="en-US" sz="9600" dirty="0"/>
              <a:t>為主站立</a:t>
            </a:r>
          </a:p>
        </p:txBody>
      </p:sp>
      <p:sp>
        <p:nvSpPr>
          <p:cNvPr id="3" name="副標題 2"/>
          <p:cNvSpPr>
            <a:spLocks noGrp="1"/>
          </p:cNvSpPr>
          <p:nvPr>
            <p:ph type="subTitle" idx="1"/>
          </p:nvPr>
        </p:nvSpPr>
        <p:spPr/>
        <p:txBody>
          <a:bodyPr>
            <a:normAutofit/>
          </a:bodyPr>
          <a:lstStyle/>
          <a:p>
            <a:r>
              <a:rPr lang="en-US" altLang="zh-HK" sz="5400" dirty="0"/>
              <a:t>2021-10-31</a:t>
            </a:r>
            <a:endParaRPr lang="zh-HK" altLang="en-US" sz="5400" dirty="0"/>
          </a:p>
        </p:txBody>
      </p:sp>
    </p:spTree>
    <p:extLst>
      <p:ext uri="{BB962C8B-B14F-4D97-AF65-F5344CB8AC3E}">
        <p14:creationId xmlns:p14="http://schemas.microsoft.com/office/powerpoint/2010/main" val="3163599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5077" y="60683"/>
            <a:ext cx="10058400" cy="1609344"/>
          </a:xfrm>
        </p:spPr>
        <p:txBody>
          <a:bodyPr/>
          <a:lstStyle/>
          <a:p>
            <a:r>
              <a:rPr lang="zh-TW" altLang="zh-HK" dirty="0"/>
              <a:t>以生命去為主站立</a:t>
            </a:r>
            <a:endParaRPr lang="zh-HK" altLang="en-US" dirty="0"/>
          </a:p>
        </p:txBody>
      </p:sp>
      <p:sp>
        <p:nvSpPr>
          <p:cNvPr id="5" name="內容版面配置區 4"/>
          <p:cNvSpPr>
            <a:spLocks noGrp="1"/>
          </p:cNvSpPr>
          <p:nvPr>
            <p:ph idx="1"/>
          </p:nvPr>
        </p:nvSpPr>
        <p:spPr>
          <a:xfrm>
            <a:off x="407324" y="1244087"/>
            <a:ext cx="11155680" cy="5322967"/>
          </a:xfrm>
        </p:spPr>
        <p:txBody>
          <a:bodyPr>
            <a:noAutofit/>
          </a:bodyPr>
          <a:lstStyle/>
          <a:p>
            <a:pPr lvl="0"/>
            <a:r>
              <a:rPr lang="zh-TW" altLang="zh-HK" sz="2800" dirty="0"/>
              <a:t>他們沒有背棄民族，耶</a:t>
            </a:r>
            <a:r>
              <a:rPr lang="en-US" altLang="zh-HK" sz="2800" dirty="0"/>
              <a:t>29</a:t>
            </a:r>
            <a:r>
              <a:rPr lang="zh-HK" altLang="en-US" sz="2800" dirty="0"/>
              <a:t>章</a:t>
            </a:r>
            <a:r>
              <a:rPr lang="zh-TW" altLang="zh-HK" sz="2800" dirty="0"/>
              <a:t>耶利米寄信安慰被擄的七十年</a:t>
            </a:r>
            <a:r>
              <a:rPr lang="zh-TW" altLang="en-US" sz="2800" dirty="0"/>
              <a:t>後能</a:t>
            </a:r>
            <a:r>
              <a:rPr lang="zh-TW" altLang="zh-HK" sz="2800" dirty="0"/>
              <a:t>回歸（</a:t>
            </a:r>
            <a:r>
              <a:rPr lang="en-US" altLang="zh-HK" sz="2800" dirty="0"/>
              <a:t>10</a:t>
            </a:r>
            <a:r>
              <a:rPr lang="zh-TW" altLang="zh-HK" sz="2800" dirty="0"/>
              <a:t>節）</a:t>
            </a:r>
            <a:endParaRPr lang="en-US" altLang="zh-TW" sz="2800" dirty="0"/>
          </a:p>
          <a:p>
            <a:pPr marL="0" lvl="0" indent="0">
              <a:buNone/>
            </a:pPr>
            <a:r>
              <a:rPr lang="en-US" altLang="zh-TW" sz="2800" dirty="0"/>
              <a:t>3. </a:t>
            </a:r>
            <a:r>
              <a:rPr lang="zh-TW" altLang="zh-HK" sz="2800" dirty="0"/>
              <a:t>他藉</a:t>
            </a:r>
            <a:r>
              <a:rPr lang="zh-TW" altLang="zh-HK" sz="4000" dirty="0">
                <a:solidFill>
                  <a:srgbClr val="FF0000"/>
                </a:solidFill>
              </a:rPr>
              <a:t>沙番的兒子以利亞薩</a:t>
            </a:r>
            <a:r>
              <a:rPr lang="zh-TW" altLang="zh-HK" sz="2800" dirty="0"/>
              <a:t>（</a:t>
            </a:r>
            <a:r>
              <a:rPr lang="en-US" altLang="zh-HK" sz="2800" dirty="0" err="1"/>
              <a:t>Elasah</a:t>
            </a:r>
            <a:r>
              <a:rPr lang="zh-TW" altLang="zh-HK" sz="2800" dirty="0"/>
              <a:t>上帝作成）和希勒家的兒子基瑪利的手寄去。</a:t>
            </a:r>
            <a:endParaRPr lang="en-US" altLang="zh-TW" sz="2800" dirty="0"/>
          </a:p>
          <a:p>
            <a:r>
              <a:rPr lang="zh-TW" altLang="zh-HK" sz="2800" dirty="0"/>
              <a:t>其實這不容易，同一家族也有不為主站立的，</a:t>
            </a:r>
            <a:r>
              <a:rPr lang="zh-TW" altLang="zh-HK" sz="4000" dirty="0">
                <a:solidFill>
                  <a:srgbClr val="FF0000"/>
                </a:solidFill>
              </a:rPr>
              <a:t>雅撒尼</a:t>
            </a:r>
            <a:r>
              <a:rPr lang="zh-TW" altLang="zh-HK" sz="2800" dirty="0"/>
              <a:t>（</a:t>
            </a:r>
            <a:r>
              <a:rPr lang="en-US" altLang="zh-HK" sz="2800" dirty="0" err="1"/>
              <a:t>Jaazaniah</a:t>
            </a:r>
            <a:r>
              <a:rPr lang="en-US" altLang="zh-HK" sz="2800" dirty="0"/>
              <a:t> </a:t>
            </a:r>
            <a:r>
              <a:rPr lang="zh-TW" altLang="zh-HK" sz="2800" dirty="0"/>
              <a:t>耶和華傾聽），以西结書</a:t>
            </a:r>
            <a:r>
              <a:rPr lang="en-US" altLang="zh-HK" sz="2800" dirty="0"/>
              <a:t>8</a:t>
            </a:r>
            <a:r>
              <a:rPr lang="zh-TW" altLang="zh-HK" sz="2800" dirty="0"/>
              <a:t>章</a:t>
            </a:r>
            <a:endParaRPr lang="en-US" altLang="zh-TW" sz="2800" dirty="0"/>
          </a:p>
          <a:p>
            <a:pPr marL="0" indent="0">
              <a:buNone/>
            </a:pPr>
            <a:r>
              <a:rPr lang="en-US" altLang="zh-TW" sz="2800" dirty="0"/>
              <a:t>11. </a:t>
            </a:r>
            <a:r>
              <a:rPr lang="zh-TW" altLang="zh-HK" sz="2800" dirty="0"/>
              <a:t>在這些像前有以色列家的七十個長老站立，沙番的兒子雅撒尼亞也站在其中。各人手拿香爐，煙雲的香氣上騰。</a:t>
            </a:r>
            <a:endParaRPr lang="en-US" altLang="zh-TW" sz="2800" dirty="0"/>
          </a:p>
          <a:p>
            <a:r>
              <a:rPr lang="zh-TW" altLang="en-US" sz="2800" dirty="0"/>
              <a:t>故</a:t>
            </a:r>
            <a:r>
              <a:rPr lang="zh-TW" altLang="zh-HK" sz="2800" dirty="0"/>
              <a:t>為主站是生命的選擇</a:t>
            </a:r>
            <a:r>
              <a:rPr lang="zh-TW" altLang="en-US" sz="2800" dirty="0"/>
              <a:t>，不是必然的。</a:t>
            </a:r>
            <a:endParaRPr lang="en-US" altLang="zh-TW" sz="2800" dirty="0"/>
          </a:p>
          <a:p>
            <a:r>
              <a:rPr lang="zh-TW" altLang="en-US" sz="4400" dirty="0"/>
              <a:t>對</a:t>
            </a:r>
            <a:r>
              <a:rPr lang="zh-TW" altLang="en-US" sz="4400" dirty="0">
                <a:solidFill>
                  <a:srgbClr val="FF0000"/>
                </a:solidFill>
              </a:rPr>
              <a:t>上帝話</a:t>
            </a:r>
            <a:r>
              <a:rPr lang="zh-TW" altLang="en-US" sz="4400" dirty="0"/>
              <a:t>的看重：</a:t>
            </a:r>
            <a:r>
              <a:rPr lang="zh-TW" altLang="zh-HK" sz="4400" b="1" dirty="0">
                <a:solidFill>
                  <a:schemeClr val="tx1">
                    <a:lumMod val="50000"/>
                    <a:lumOff val="50000"/>
                  </a:schemeClr>
                </a:solidFill>
              </a:rPr>
              <a:t>敬畏</a:t>
            </a:r>
            <a:r>
              <a:rPr lang="zh-TW" altLang="en-US" sz="4400" b="1" dirty="0">
                <a:solidFill>
                  <a:schemeClr val="tx1">
                    <a:lumMod val="50000"/>
                    <a:lumOff val="50000"/>
                  </a:schemeClr>
                </a:solidFill>
              </a:rPr>
              <a:t>與</a:t>
            </a:r>
            <a:r>
              <a:rPr lang="zh-TW" altLang="en-US" sz="4400" b="1" dirty="0">
                <a:solidFill>
                  <a:schemeClr val="tx1">
                    <a:lumMod val="50000"/>
                    <a:lumOff val="50000"/>
                  </a:schemeClr>
                </a:solidFill>
                <a:latin typeface="+mn-ea"/>
              </a:rPr>
              <a:t>撕裂衣服</a:t>
            </a:r>
            <a:endParaRPr lang="zh-TW" altLang="zh-HK" sz="2800" dirty="0"/>
          </a:p>
          <a:p>
            <a:pPr marL="0" indent="0">
              <a:buNone/>
            </a:pPr>
            <a:endParaRPr lang="zh-TW" altLang="zh-HK" sz="2800" dirty="0"/>
          </a:p>
          <a:p>
            <a:pPr marL="0" lvl="0" indent="0">
              <a:buNone/>
            </a:pPr>
            <a:endParaRPr lang="zh-TW" altLang="zh-HK" sz="2800" dirty="0"/>
          </a:p>
          <a:p>
            <a:pPr marL="0" lvl="0" indent="0">
              <a:buNone/>
            </a:pPr>
            <a:endParaRPr lang="zh-TW" altLang="zh-HK" sz="2800" dirty="0"/>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7375" y="172243"/>
            <a:ext cx="2864738" cy="960284"/>
          </a:xfrm>
          <a:prstGeom prst="rect">
            <a:avLst/>
          </a:prstGeom>
        </p:spPr>
      </p:pic>
    </p:spTree>
    <p:extLst>
      <p:ext uri="{BB962C8B-B14F-4D97-AF65-F5344CB8AC3E}">
        <p14:creationId xmlns:p14="http://schemas.microsoft.com/office/powerpoint/2010/main" val="2971839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63514" y="243563"/>
            <a:ext cx="10058400" cy="1609344"/>
          </a:xfrm>
        </p:spPr>
        <p:txBody>
          <a:bodyPr/>
          <a:lstStyle/>
          <a:p>
            <a:r>
              <a:rPr lang="zh-TW" altLang="zh-HK" dirty="0"/>
              <a:t>以生命去為主站立</a:t>
            </a:r>
            <a:endParaRPr lang="zh-HK" altLang="en-US" dirty="0"/>
          </a:p>
        </p:txBody>
      </p:sp>
      <p:sp>
        <p:nvSpPr>
          <p:cNvPr id="3" name="內容版面配置區 2"/>
          <p:cNvSpPr>
            <a:spLocks noGrp="1"/>
          </p:cNvSpPr>
          <p:nvPr>
            <p:ph idx="1"/>
          </p:nvPr>
        </p:nvSpPr>
        <p:spPr>
          <a:xfrm>
            <a:off x="207819" y="1539516"/>
            <a:ext cx="9443258" cy="4769843"/>
          </a:xfrm>
        </p:spPr>
        <p:txBody>
          <a:bodyPr>
            <a:noAutofit/>
          </a:bodyPr>
          <a:lstStyle/>
          <a:p>
            <a:r>
              <a:rPr lang="zh-TW" altLang="zh-HK" sz="3200" dirty="0"/>
              <a:t>歷史上很多信徒在逆境或大潮流中為主站立</a:t>
            </a:r>
            <a:endParaRPr lang="en-US" altLang="zh-TW" sz="3200" dirty="0"/>
          </a:p>
          <a:p>
            <a:r>
              <a:rPr lang="zh-TW" altLang="zh-HK" sz="3200" dirty="0"/>
              <a:t>面對美國參與第一次世界大戰（</a:t>
            </a:r>
            <a:r>
              <a:rPr lang="en-US" altLang="zh-HK" sz="3200" dirty="0"/>
              <a:t>1914-1918</a:t>
            </a:r>
            <a:r>
              <a:rPr lang="zh-TW" altLang="zh-HK" sz="3200" dirty="0"/>
              <a:t>），</a:t>
            </a:r>
            <a:endParaRPr lang="en-US" altLang="zh-TW" sz="3200" dirty="0"/>
          </a:p>
          <a:p>
            <a:pPr marL="0" indent="0">
              <a:buNone/>
            </a:pPr>
            <a:r>
              <a:rPr lang="zh-TW" altLang="zh-HK" sz="3200" dirty="0"/>
              <a:t>巴咸（</a:t>
            </a:r>
            <a:r>
              <a:rPr lang="en-US" altLang="zh-HK" sz="3200" dirty="0"/>
              <a:t>Charles Parham</a:t>
            </a:r>
            <a:r>
              <a:rPr lang="zh-TW" altLang="zh-HK" sz="3200" dirty="0"/>
              <a:t>）提倡聖經中的非暴力原則而不支持任何同戰爭相關的行動。</a:t>
            </a:r>
            <a:endParaRPr lang="en-US" altLang="zh-TW" sz="3200" dirty="0"/>
          </a:p>
          <a:p>
            <a:pPr marL="0" indent="0">
              <a:buNone/>
            </a:pPr>
            <a:r>
              <a:rPr lang="zh-TW" altLang="zh-HK" sz="3200" dirty="0"/>
              <a:t>湯寧信（</a:t>
            </a:r>
            <a:r>
              <a:rPr lang="en-US" altLang="zh-HK" sz="3200" dirty="0"/>
              <a:t>A.J. Tomlinson; Church of God</a:t>
            </a:r>
            <a:r>
              <a:rPr lang="zh-TW" altLang="zh-HK" sz="3200" dirty="0"/>
              <a:t>）因拒絕介入政治故反對信徒參戰，其信徒不單在職場上受騷擾，更受情報局（</a:t>
            </a:r>
            <a:r>
              <a:rPr lang="en-US" altLang="zh-HK" sz="3200" dirty="0"/>
              <a:t>BOI</a:t>
            </a:r>
            <a:r>
              <a:rPr lang="zh-TW" altLang="zh-HK" sz="3200" dirty="0"/>
              <a:t>）的威嚇甚至坐牢。</a:t>
            </a:r>
            <a:endParaRPr lang="en-US" altLang="zh-TW" sz="3200" dirty="0"/>
          </a:p>
          <a:p>
            <a:pPr marL="0" indent="0">
              <a:buNone/>
            </a:pPr>
            <a:r>
              <a:rPr lang="zh-TW" altLang="zh-HK" sz="3200" dirty="0"/>
              <a:t>神召會於</a:t>
            </a:r>
            <a:r>
              <a:rPr lang="en-US" altLang="zh-HK" sz="3200" dirty="0"/>
              <a:t>1917</a:t>
            </a:r>
            <a:r>
              <a:rPr lang="zh-TW" altLang="zh-HK" sz="3200" dirty="0"/>
              <a:t>年的文件提出鼓勵成為戰場上的非戰鬥成員</a:t>
            </a:r>
            <a:endParaRPr lang="zh-HK" altLang="en-US" sz="3200"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9739" y="211974"/>
            <a:ext cx="2163388" cy="2560320"/>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4747" y="3084022"/>
            <a:ext cx="2095500" cy="3014980"/>
          </a:xfrm>
          <a:prstGeom prst="rect">
            <a:avLst/>
          </a:prstGeom>
        </p:spPr>
      </p:pic>
    </p:spTree>
    <p:extLst>
      <p:ext uri="{BB962C8B-B14F-4D97-AF65-F5344CB8AC3E}">
        <p14:creationId xmlns:p14="http://schemas.microsoft.com/office/powerpoint/2010/main" val="1023153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13389" y="201999"/>
            <a:ext cx="10058400" cy="1609344"/>
          </a:xfrm>
        </p:spPr>
        <p:txBody>
          <a:bodyPr/>
          <a:lstStyle/>
          <a:p>
            <a:r>
              <a:rPr lang="zh-TW" altLang="zh-HK" dirty="0"/>
              <a:t>以生命去為主站立</a:t>
            </a:r>
            <a:endParaRPr lang="zh-HK" altLang="en-US" dirty="0"/>
          </a:p>
        </p:txBody>
      </p:sp>
      <p:sp>
        <p:nvSpPr>
          <p:cNvPr id="3" name="內容版面配置區 2"/>
          <p:cNvSpPr>
            <a:spLocks noGrp="1"/>
          </p:cNvSpPr>
          <p:nvPr>
            <p:ph idx="1"/>
          </p:nvPr>
        </p:nvSpPr>
        <p:spPr>
          <a:xfrm>
            <a:off x="532015" y="1612669"/>
            <a:ext cx="10596233" cy="4559531"/>
          </a:xfrm>
        </p:spPr>
        <p:txBody>
          <a:bodyPr/>
          <a:lstStyle/>
          <a:p>
            <a:pPr lvl="0"/>
            <a:r>
              <a:rPr lang="en-US" altLang="zh-HK" sz="3200" dirty="0"/>
              <a:t>It becomes essential to choose one's path. Life consists in making these choices. One develops by choosing. </a:t>
            </a:r>
            <a:r>
              <a:rPr lang="en-US" altLang="zh-HK" sz="3200" u="sng" dirty="0"/>
              <a:t>It requires strength to become a child of God </a:t>
            </a:r>
            <a:r>
              <a:rPr lang="en-US" altLang="zh-HK" sz="3200" dirty="0"/>
              <a:t>... </a:t>
            </a:r>
          </a:p>
          <a:p>
            <a:pPr marL="0" lvl="0" indent="0">
              <a:buNone/>
            </a:pPr>
            <a:r>
              <a:rPr lang="en-US" altLang="zh-HK" sz="3200" dirty="0"/>
              <a:t>- </a:t>
            </a:r>
            <a:r>
              <a:rPr lang="en-US" altLang="zh-HK" sz="3200" dirty="0" err="1"/>
              <a:t>Toyohiko</a:t>
            </a:r>
            <a:r>
              <a:rPr lang="en-US" altLang="zh-HK" sz="3200" dirty="0"/>
              <a:t> Kagawa </a:t>
            </a:r>
            <a:r>
              <a:rPr lang="zh-TW" altLang="zh-HK" sz="3200" dirty="0"/>
              <a:t>香（賀）川豐彥</a:t>
            </a:r>
            <a:r>
              <a:rPr lang="en-US" altLang="zh-HK" sz="3200" i="1" dirty="0"/>
              <a:t> Meditations on the cross </a:t>
            </a:r>
            <a:r>
              <a:rPr lang="en-US" altLang="zh-HK" sz="3200" dirty="0"/>
              <a:t>(1935). </a:t>
            </a:r>
            <a:endParaRPr lang="zh-TW" altLang="zh-HK" sz="3200" dirty="0"/>
          </a:p>
          <a:p>
            <a:pPr marL="0" indent="0">
              <a:buNone/>
            </a:pPr>
            <a:endParaRPr lang="zh-HK" altLang="en-US"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453" y="4264427"/>
            <a:ext cx="4013431" cy="2369129"/>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4836" y="3765665"/>
            <a:ext cx="5087389" cy="2784763"/>
          </a:xfrm>
          <a:prstGeom prst="rect">
            <a:avLst/>
          </a:prstGeom>
        </p:spPr>
      </p:pic>
    </p:spTree>
    <p:extLst>
      <p:ext uri="{BB962C8B-B14F-4D97-AF65-F5344CB8AC3E}">
        <p14:creationId xmlns:p14="http://schemas.microsoft.com/office/powerpoint/2010/main" val="249772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HK" altLang="en-US" dirty="0"/>
              <a:t>總結</a:t>
            </a:r>
          </a:p>
        </p:txBody>
      </p:sp>
      <p:sp>
        <p:nvSpPr>
          <p:cNvPr id="3" name="內容版面配置區 2"/>
          <p:cNvSpPr>
            <a:spLocks noGrp="1"/>
          </p:cNvSpPr>
          <p:nvPr>
            <p:ph idx="1"/>
          </p:nvPr>
        </p:nvSpPr>
        <p:spPr>
          <a:xfrm>
            <a:off x="349135" y="1545021"/>
            <a:ext cx="10779113" cy="5129048"/>
          </a:xfrm>
        </p:spPr>
        <p:txBody>
          <a:bodyPr>
            <a:noAutofit/>
          </a:bodyPr>
          <a:lstStyle/>
          <a:p>
            <a:pPr lvl="0"/>
            <a:r>
              <a:rPr lang="zh-TW" altLang="zh-HK" sz="3600" dirty="0"/>
              <a:t>我們是站立屬神的一方</a:t>
            </a:r>
            <a:r>
              <a:rPr lang="zh-TW" altLang="en-US" sz="3600" dirty="0"/>
              <a:t>？</a:t>
            </a:r>
            <a:endParaRPr lang="en-US" altLang="zh-TW" sz="3600" dirty="0"/>
          </a:p>
          <a:p>
            <a:r>
              <a:rPr lang="zh-TW" altLang="zh-HK" sz="3600" dirty="0"/>
              <a:t>沙番家族的故事</a:t>
            </a:r>
            <a:r>
              <a:rPr lang="zh-TW" altLang="en-US" sz="3600" dirty="0"/>
              <a:t>：</a:t>
            </a:r>
            <a:r>
              <a:rPr lang="zh-TW" altLang="zh-HK" sz="3600" dirty="0"/>
              <a:t>以生命去為主站立</a:t>
            </a:r>
            <a:r>
              <a:rPr lang="zh-TW" altLang="en-US" sz="3600" dirty="0"/>
              <a:t>／作見證</a:t>
            </a:r>
            <a:endParaRPr lang="en-US" altLang="zh-HK" sz="3600" dirty="0"/>
          </a:p>
          <a:p>
            <a:pPr lvl="0"/>
            <a:r>
              <a:rPr lang="zh-HK" altLang="en-US" sz="3600" dirty="0"/>
              <a:t>魯益士 </a:t>
            </a:r>
            <a:r>
              <a:rPr lang="en-US" altLang="zh-HK" sz="3600" dirty="0"/>
              <a:t>C.S. Lewis: "From the moment a creature becomes aware of </a:t>
            </a:r>
            <a:r>
              <a:rPr lang="en-US" altLang="zh-HK" sz="3600" b="1" u="sng" dirty="0"/>
              <a:t>God as God and of itself as self</a:t>
            </a:r>
            <a:r>
              <a:rPr lang="en-US" altLang="zh-HK" sz="3600" dirty="0"/>
              <a:t>, the terrible alternative of choosing God or self for the center is opened to it."  </a:t>
            </a:r>
            <a:r>
              <a:rPr lang="en-US" altLang="zh-HK" sz="3600" i="1" dirty="0"/>
              <a:t>The Problem of Pain</a:t>
            </a:r>
            <a:endParaRPr lang="zh-TW" altLang="zh-HK" sz="3600" dirty="0"/>
          </a:p>
          <a:p>
            <a:r>
              <a:rPr lang="zh-TW" altLang="zh-HK" sz="3600" dirty="0"/>
              <a:t>當上帝在我們生命中真的「成為上帝」才有張力</a:t>
            </a:r>
            <a:endParaRPr lang="en-US" altLang="zh-TW" sz="3600" dirty="0"/>
          </a:p>
          <a:p>
            <a:r>
              <a:rPr lang="zh-TW" altLang="zh-HK" sz="3600" dirty="0"/>
              <a:t>為主站立</a:t>
            </a:r>
            <a:r>
              <a:rPr lang="zh-TW" altLang="en-US" sz="3600" dirty="0"/>
              <a:t>／作見證的起點：</a:t>
            </a:r>
            <a:r>
              <a:rPr lang="zh-TW" altLang="zh-HK" sz="3600" b="1" dirty="0">
                <a:solidFill>
                  <a:schemeClr val="tx1">
                    <a:lumMod val="50000"/>
                    <a:lumOff val="50000"/>
                  </a:schemeClr>
                </a:solidFill>
              </a:rPr>
              <a:t>敬畏</a:t>
            </a:r>
            <a:r>
              <a:rPr lang="zh-TW" altLang="en-US" sz="3600" b="1" dirty="0">
                <a:solidFill>
                  <a:schemeClr val="tx1">
                    <a:lumMod val="50000"/>
                    <a:lumOff val="50000"/>
                  </a:schemeClr>
                </a:solidFill>
              </a:rPr>
              <a:t>與</a:t>
            </a:r>
            <a:r>
              <a:rPr lang="zh-TW" altLang="en-US" sz="3600" b="1" dirty="0">
                <a:solidFill>
                  <a:schemeClr val="tx1">
                    <a:lumMod val="50000"/>
                    <a:lumOff val="50000"/>
                  </a:schemeClr>
                </a:solidFill>
                <a:latin typeface="+mn-ea"/>
              </a:rPr>
              <a:t>撕裂衣服</a:t>
            </a:r>
            <a:endParaRPr lang="zh-TW" altLang="zh-HK" dirty="0"/>
          </a:p>
          <a:p>
            <a:endParaRPr lang="zh-HK" altLang="en-US" sz="3600"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8967" y="345989"/>
            <a:ext cx="4131277" cy="1790381"/>
          </a:xfrm>
          <a:prstGeom prst="rect">
            <a:avLst/>
          </a:prstGeom>
        </p:spPr>
      </p:pic>
    </p:spTree>
    <p:extLst>
      <p:ext uri="{BB962C8B-B14F-4D97-AF65-F5344CB8AC3E}">
        <p14:creationId xmlns:p14="http://schemas.microsoft.com/office/powerpoint/2010/main" val="1819199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2107" y="237497"/>
            <a:ext cx="10058400" cy="1242168"/>
          </a:xfrm>
        </p:spPr>
        <p:txBody>
          <a:bodyPr/>
          <a:lstStyle/>
          <a:p>
            <a:r>
              <a:rPr lang="zh-HK" altLang="en-US" dirty="0"/>
              <a:t>總結</a:t>
            </a:r>
          </a:p>
        </p:txBody>
      </p:sp>
      <p:sp>
        <p:nvSpPr>
          <p:cNvPr id="3" name="內容版面配置區 2"/>
          <p:cNvSpPr>
            <a:spLocks noGrp="1"/>
          </p:cNvSpPr>
          <p:nvPr>
            <p:ph idx="1"/>
          </p:nvPr>
        </p:nvSpPr>
        <p:spPr>
          <a:xfrm>
            <a:off x="1112107" y="1517949"/>
            <a:ext cx="10058400" cy="4050792"/>
          </a:xfrm>
        </p:spPr>
        <p:txBody>
          <a:bodyPr>
            <a:normAutofit/>
          </a:bodyPr>
          <a:lstStyle/>
          <a:p>
            <a:pPr lvl="0"/>
            <a:r>
              <a:rPr lang="zh-TW" altLang="zh-HK" sz="4400" dirty="0"/>
              <a:t>今天上帝是否我們生命的上帝？</a:t>
            </a:r>
            <a:endParaRPr lang="en-US" altLang="zh-TW" sz="4400" dirty="0"/>
          </a:p>
          <a:p>
            <a:pPr lvl="0"/>
            <a:r>
              <a:rPr lang="zh-TW" altLang="zh-HK" sz="4400" dirty="0"/>
              <a:t>我們生命中</a:t>
            </a:r>
            <a:r>
              <a:rPr lang="zh-TW" altLang="en-US" sz="4400" dirty="0"/>
              <a:t>是否</a:t>
            </a:r>
            <a:r>
              <a:rPr lang="zh-TW" altLang="zh-HK" sz="4400" dirty="0"/>
              <a:t>為主站立</a:t>
            </a:r>
            <a:r>
              <a:rPr lang="zh-TW" altLang="en-US" sz="4400" dirty="0"/>
              <a:t>／作見證</a:t>
            </a:r>
            <a:r>
              <a:rPr lang="zh-TW" altLang="zh-HK" sz="4400" dirty="0"/>
              <a:t>？</a:t>
            </a:r>
          </a:p>
          <a:p>
            <a:pPr lvl="0"/>
            <a:r>
              <a:rPr lang="zh-TW" altLang="zh-HK" sz="4400" dirty="0"/>
              <a:t>求主</a:t>
            </a:r>
            <a:r>
              <a:rPr lang="zh-TW" altLang="en-US" sz="4400" dirty="0"/>
              <a:t>賜</a:t>
            </a:r>
            <a:r>
              <a:rPr lang="zh-TW" altLang="zh-HK" sz="4400" dirty="0"/>
              <a:t>智慧及力量</a:t>
            </a:r>
            <a:r>
              <a:rPr lang="zh-TW" altLang="en-US" sz="4400" dirty="0"/>
              <a:t>給我們</a:t>
            </a:r>
            <a:r>
              <a:rPr lang="zh-TW" altLang="zh-HK" sz="4400" dirty="0"/>
              <a:t>在不同處境中為主站立</a:t>
            </a:r>
            <a:r>
              <a:rPr lang="zh-TW" altLang="en-US" sz="4400" dirty="0"/>
              <a:t>／作見證</a:t>
            </a:r>
            <a:r>
              <a:rPr lang="zh-TW" altLang="zh-HK" sz="4400" dirty="0"/>
              <a:t>！</a:t>
            </a:r>
          </a:p>
          <a:p>
            <a:pPr lvl="0"/>
            <a:endParaRPr lang="zh-HK" altLang="en-US" sz="4400"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7975" y="4535464"/>
            <a:ext cx="5929444" cy="2143121"/>
          </a:xfrm>
          <a:prstGeom prst="rect">
            <a:avLst/>
          </a:prstGeom>
        </p:spPr>
      </p:pic>
    </p:spTree>
    <p:extLst>
      <p:ext uri="{BB962C8B-B14F-4D97-AF65-F5344CB8AC3E}">
        <p14:creationId xmlns:p14="http://schemas.microsoft.com/office/powerpoint/2010/main" val="1725719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73285" y="373422"/>
            <a:ext cx="10058400" cy="1609344"/>
          </a:xfrm>
        </p:spPr>
        <p:txBody>
          <a:bodyPr/>
          <a:lstStyle/>
          <a:p>
            <a:r>
              <a:rPr lang="zh-HK" altLang="en-US" dirty="0"/>
              <a:t>我站在那一方？</a:t>
            </a:r>
          </a:p>
        </p:txBody>
      </p:sp>
      <p:sp>
        <p:nvSpPr>
          <p:cNvPr id="3" name="內容版面配置區 2"/>
          <p:cNvSpPr>
            <a:spLocks noGrp="1"/>
          </p:cNvSpPr>
          <p:nvPr>
            <p:ph idx="1"/>
          </p:nvPr>
        </p:nvSpPr>
        <p:spPr>
          <a:xfrm>
            <a:off x="147145" y="2236573"/>
            <a:ext cx="11897710" cy="4386649"/>
          </a:xfrm>
        </p:spPr>
        <p:txBody>
          <a:bodyPr>
            <a:noAutofit/>
          </a:bodyPr>
          <a:lstStyle/>
          <a:p>
            <a:r>
              <a:rPr lang="zh-TW" altLang="zh-HK" sz="3600" dirty="0"/>
              <a:t>人在成長中，學習有什麼的立場並要選站在那一立埸</a:t>
            </a:r>
            <a:r>
              <a:rPr lang="zh-TW" altLang="en-US" sz="3600" dirty="0"/>
              <a:t>？</a:t>
            </a:r>
            <a:endParaRPr lang="en-US" altLang="zh-TW" sz="3600" dirty="0"/>
          </a:p>
          <a:p>
            <a:r>
              <a:rPr lang="zh-TW" altLang="zh-HK" sz="3600" dirty="0"/>
              <a:t>家庭</a:t>
            </a:r>
            <a:r>
              <a:rPr lang="zh-TW" altLang="en-US" sz="3600" dirty="0"/>
              <a:t>、</a:t>
            </a:r>
            <a:r>
              <a:rPr lang="zh-TW" altLang="zh-HK" sz="3600" dirty="0"/>
              <a:t>公司，甚至政治</a:t>
            </a:r>
            <a:r>
              <a:rPr lang="zh-TW" altLang="en-US" sz="3600" dirty="0"/>
              <a:t>也要表達立埸！</a:t>
            </a:r>
            <a:endParaRPr lang="en-US" altLang="zh-TW" sz="3600" dirty="0"/>
          </a:p>
          <a:p>
            <a:r>
              <a:rPr lang="zh-TW" altLang="zh-HK" sz="3600" dirty="0"/>
              <a:t>作為基督徒，我們在生活中的立場是什麼？</a:t>
            </a:r>
            <a:r>
              <a:rPr lang="zh-TW" altLang="en-US" sz="3600" dirty="0"/>
              <a:t>這也是作見證</a:t>
            </a:r>
            <a:endParaRPr lang="en-US" altLang="zh-TW" sz="3600" dirty="0"/>
          </a:p>
          <a:p>
            <a:r>
              <a:rPr lang="zh-TW" altLang="zh-HK" sz="3600" dirty="0"/>
              <a:t>今天我們透過聖經中的一個家族的故事，沙</a:t>
            </a:r>
            <a:r>
              <a:rPr lang="zh-TW" altLang="en-US" sz="3600" dirty="0"/>
              <a:t>番（</a:t>
            </a:r>
            <a:r>
              <a:rPr lang="en-US" altLang="zh-HK" sz="3600" dirty="0" err="1"/>
              <a:t>Shaphan</a:t>
            </a:r>
            <a:r>
              <a:rPr lang="zh-HK" altLang="en-US" sz="3600" dirty="0"/>
              <a:t>）</a:t>
            </a:r>
            <a:r>
              <a:rPr lang="zh-TW" altLang="zh-HK" sz="3600" dirty="0"/>
              <a:t>的家</a:t>
            </a:r>
            <a:r>
              <a:rPr lang="zh-TW" altLang="en-US" sz="3600" dirty="0"/>
              <a:t>族</a:t>
            </a:r>
            <a:r>
              <a:rPr lang="zh-TW" altLang="zh-HK" sz="3600" dirty="0"/>
              <a:t>，他們怎樣在時代及形勢的轉變中仍為主站立</a:t>
            </a:r>
            <a:r>
              <a:rPr lang="zh-TW" altLang="en-US" sz="3600" dirty="0"/>
              <a:t>／作見證。</a:t>
            </a:r>
            <a:endParaRPr lang="en-US" altLang="zh-TW" sz="3600" dirty="0"/>
          </a:p>
          <a:p>
            <a:r>
              <a:rPr lang="zh-TW" altLang="zh-HK" sz="3600" dirty="0"/>
              <a:t>鼓勵我們在這疫情及社會中仍然為主站立</a:t>
            </a:r>
            <a:r>
              <a:rPr lang="zh-TW" altLang="en-US" sz="3600" dirty="0"/>
              <a:t>／作見證</a:t>
            </a:r>
            <a:endParaRPr lang="zh-HK" altLang="en-US" sz="3600"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1985" y="531009"/>
            <a:ext cx="5256609" cy="1322835"/>
          </a:xfrm>
          <a:prstGeom prst="rect">
            <a:avLst/>
          </a:prstGeom>
        </p:spPr>
      </p:pic>
    </p:spTree>
    <p:extLst>
      <p:ext uri="{BB962C8B-B14F-4D97-AF65-F5344CB8AC3E}">
        <p14:creationId xmlns:p14="http://schemas.microsoft.com/office/powerpoint/2010/main" val="2461262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79892" y="152123"/>
            <a:ext cx="10058400" cy="1609344"/>
          </a:xfrm>
        </p:spPr>
        <p:txBody>
          <a:bodyPr/>
          <a:lstStyle/>
          <a:p>
            <a:r>
              <a:rPr lang="zh-TW" altLang="zh-HK" dirty="0"/>
              <a:t>在順</a:t>
            </a:r>
            <a:r>
              <a:rPr lang="zh-TW" altLang="en-US" dirty="0"/>
              <a:t>境中</a:t>
            </a:r>
            <a:r>
              <a:rPr lang="zh-TW" altLang="zh-HK" dirty="0"/>
              <a:t>為主站立</a:t>
            </a:r>
            <a:endParaRPr lang="zh-HK" altLang="en-US" dirty="0"/>
          </a:p>
        </p:txBody>
      </p:sp>
      <p:sp>
        <p:nvSpPr>
          <p:cNvPr id="3" name="內容版面配置區 2"/>
          <p:cNvSpPr>
            <a:spLocks noGrp="1"/>
          </p:cNvSpPr>
          <p:nvPr>
            <p:ph idx="1"/>
          </p:nvPr>
        </p:nvSpPr>
        <p:spPr>
          <a:xfrm>
            <a:off x="328442" y="1421477"/>
            <a:ext cx="8370714" cy="5311832"/>
          </a:xfrm>
        </p:spPr>
        <p:txBody>
          <a:bodyPr>
            <a:normAutofit lnSpcReduction="10000"/>
          </a:bodyPr>
          <a:lstStyle/>
          <a:p>
            <a:r>
              <a:rPr lang="zh-TW" altLang="zh-HK" sz="4400" dirty="0">
                <a:solidFill>
                  <a:srgbClr val="FF0000"/>
                </a:solidFill>
              </a:rPr>
              <a:t>沙番</a:t>
            </a:r>
            <a:r>
              <a:rPr lang="zh-TW" altLang="en-US" sz="3600" dirty="0"/>
              <a:t>（名字：</a:t>
            </a:r>
            <a:r>
              <a:rPr lang="zh-TW" altLang="zh-HK" sz="3600" dirty="0"/>
              <a:t>石獾</a:t>
            </a:r>
            <a:r>
              <a:rPr lang="en-US" altLang="zh-HK" sz="3600" dirty="0" err="1"/>
              <a:t>coney</a:t>
            </a:r>
            <a:r>
              <a:rPr lang="zh-HK" altLang="en-US" sz="3600" dirty="0"/>
              <a:t>）</a:t>
            </a:r>
            <a:r>
              <a:rPr lang="zh-TW" altLang="en-US" sz="3600" dirty="0"/>
              <a:t>出現於</a:t>
            </a:r>
            <a:r>
              <a:rPr lang="en-US" altLang="zh-HK" sz="3600" dirty="0"/>
              <a:t>列王紀下22</a:t>
            </a:r>
            <a:r>
              <a:rPr lang="zh-HK" altLang="en-US" sz="3600" dirty="0"/>
              <a:t>；</a:t>
            </a:r>
            <a:r>
              <a:rPr lang="en-US" altLang="zh-HK" sz="3600" dirty="0"/>
              <a:t>歷代志下34</a:t>
            </a:r>
          </a:p>
          <a:p>
            <a:r>
              <a:rPr lang="zh-TW" altLang="zh-HK" sz="3600" dirty="0"/>
              <a:t>書記（文士）：王的貼身顧問，負責管理財政，也善於外交</a:t>
            </a:r>
            <a:r>
              <a:rPr lang="zh-TW" altLang="en-US" sz="3600" dirty="0"/>
              <a:t>。</a:t>
            </a:r>
            <a:endParaRPr lang="en-US" altLang="zh-TW" sz="3600" dirty="0"/>
          </a:p>
          <a:p>
            <a:r>
              <a:rPr lang="zh-TW" altLang="zh-HK" sz="3600" dirty="0"/>
              <a:t>背景是约西亜王的時代</a:t>
            </a:r>
            <a:endParaRPr lang="en-US" altLang="zh-TW" sz="3600" dirty="0"/>
          </a:p>
          <a:p>
            <a:r>
              <a:rPr lang="en-US" altLang="zh-TW" sz="3600" dirty="0"/>
              <a:t>34:1-3</a:t>
            </a:r>
            <a:r>
              <a:rPr lang="zh-TW" altLang="zh-HK" sz="3600" dirty="0"/>
              <a:t>約西亞登基的時候年八歲，在耶路撒冷作王三十一年</a:t>
            </a:r>
            <a:r>
              <a:rPr lang="zh-TW" altLang="en-US" sz="3600" dirty="0"/>
              <a:t>，</a:t>
            </a:r>
            <a:r>
              <a:rPr lang="zh-TW" altLang="zh-HK" sz="3600" dirty="0"/>
              <a:t>他行耶和華眼中看為正的事</a:t>
            </a:r>
            <a:r>
              <a:rPr lang="en-US" altLang="zh-TW" sz="3600" dirty="0"/>
              <a:t>…</a:t>
            </a:r>
            <a:r>
              <a:rPr lang="zh-TW" altLang="zh-HK" sz="3600" dirty="0"/>
              <a:t>到了十二年才潔淨猶大和耶路撒冷，除掉邱壇、木偶、雕刻的像，和鑄造的像</a:t>
            </a:r>
            <a:r>
              <a:rPr lang="zh-TW" altLang="en-US" sz="3600" dirty="0"/>
              <a:t>。</a:t>
            </a:r>
            <a:endParaRPr lang="zh-HK" altLang="en-US" sz="3600" dirty="0"/>
          </a:p>
        </p:txBody>
      </p:sp>
      <p:pic>
        <p:nvPicPr>
          <p:cNvPr id="5" name="內容版面配置區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5016" y="376183"/>
            <a:ext cx="3319698" cy="3343201"/>
          </a:xfrm>
          <a:prstGeom prst="rect">
            <a:avLst/>
          </a:prstGeom>
        </p:spPr>
      </p:pic>
    </p:spTree>
    <p:extLst>
      <p:ext uri="{BB962C8B-B14F-4D97-AF65-F5344CB8AC3E}">
        <p14:creationId xmlns:p14="http://schemas.microsoft.com/office/powerpoint/2010/main" val="2962103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79892" y="152123"/>
            <a:ext cx="10058400" cy="1609344"/>
          </a:xfrm>
        </p:spPr>
        <p:txBody>
          <a:bodyPr/>
          <a:lstStyle/>
          <a:p>
            <a:r>
              <a:rPr lang="zh-TW" altLang="zh-HK" dirty="0"/>
              <a:t>在順</a:t>
            </a:r>
            <a:r>
              <a:rPr lang="zh-TW" altLang="en-US" dirty="0"/>
              <a:t>境中</a:t>
            </a:r>
            <a:r>
              <a:rPr lang="zh-TW" altLang="zh-HK" dirty="0"/>
              <a:t>為主站立</a:t>
            </a:r>
            <a:endParaRPr lang="zh-HK" altLang="en-US" dirty="0"/>
          </a:p>
        </p:txBody>
      </p:sp>
      <p:sp>
        <p:nvSpPr>
          <p:cNvPr id="3" name="內容版面配置區 2"/>
          <p:cNvSpPr>
            <a:spLocks noGrp="1"/>
          </p:cNvSpPr>
          <p:nvPr>
            <p:ph idx="1"/>
          </p:nvPr>
        </p:nvSpPr>
        <p:spPr>
          <a:xfrm>
            <a:off x="328442" y="1421477"/>
            <a:ext cx="8370714" cy="5311832"/>
          </a:xfrm>
        </p:spPr>
        <p:txBody>
          <a:bodyPr>
            <a:normAutofit/>
          </a:bodyPr>
          <a:lstStyle/>
          <a:p>
            <a:pPr marL="0" indent="0">
              <a:buNone/>
            </a:pPr>
            <a:r>
              <a:rPr lang="en-US" altLang="zh-TW" sz="3600" dirty="0"/>
              <a:t>34: 8. </a:t>
            </a:r>
            <a:r>
              <a:rPr lang="zh-TW" altLang="zh-HK" sz="3600" dirty="0"/>
              <a:t>約西亞王十八年，淨地淨殿之後，就差遣亞薩利雅的兒子沙番、邑宰瑪西雅、約哈斯的兒子史官約亞去修理耶和華</a:t>
            </a:r>
            <a:r>
              <a:rPr lang="en-US" altLang="zh-HK" sz="3600" dirty="0"/>
              <a:t>─</a:t>
            </a:r>
            <a:r>
              <a:rPr lang="zh-TW" altLang="zh-HK" sz="3600" dirty="0"/>
              <a:t>他神的殿。</a:t>
            </a:r>
            <a:endParaRPr lang="en-US" altLang="zh-TW" sz="3600" dirty="0"/>
          </a:p>
          <a:p>
            <a:pPr marL="0" indent="0">
              <a:buNone/>
            </a:pPr>
            <a:r>
              <a:rPr lang="en-US" altLang="zh-TW" sz="3600" dirty="0"/>
              <a:t>15. </a:t>
            </a:r>
            <a:r>
              <a:rPr lang="zh-TW" altLang="zh-HK" sz="3600" dirty="0"/>
              <a:t>希勒家對書記沙番說：我在耶和華殿裡得了律法書。遂將書遞給沙番。</a:t>
            </a:r>
            <a:endParaRPr lang="en-US" altLang="zh-TW" sz="3600" dirty="0"/>
          </a:p>
          <a:p>
            <a:pPr marL="0" indent="0">
              <a:buNone/>
            </a:pPr>
            <a:r>
              <a:rPr lang="en-US" altLang="zh-TW" sz="3600" dirty="0"/>
              <a:t>18. </a:t>
            </a:r>
            <a:r>
              <a:rPr lang="zh-TW" altLang="zh-HK" sz="3600" dirty="0"/>
              <a:t>書記沙番又對王說：祭司希勒家遞給我一卷書。沙番就在王面前讀那書。</a:t>
            </a:r>
            <a:endParaRPr lang="en-US" altLang="zh-TW" sz="3600" dirty="0"/>
          </a:p>
          <a:p>
            <a:pPr marL="0" indent="0">
              <a:buNone/>
            </a:pPr>
            <a:r>
              <a:rPr lang="en-US" altLang="zh-TW" sz="3600" dirty="0"/>
              <a:t>19. </a:t>
            </a:r>
            <a:r>
              <a:rPr lang="zh-TW" altLang="zh-HK" sz="3600" dirty="0"/>
              <a:t>王聽見律法上的話，就撕裂衣服</a:t>
            </a:r>
            <a:endParaRPr lang="zh-HK" altLang="en-US" sz="3600" dirty="0"/>
          </a:p>
        </p:txBody>
      </p:sp>
      <p:pic>
        <p:nvPicPr>
          <p:cNvPr id="5" name="內容版面配置區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5016" y="376183"/>
            <a:ext cx="3319698" cy="3343201"/>
          </a:xfrm>
          <a:prstGeom prst="rect">
            <a:avLst/>
          </a:prstGeom>
        </p:spPr>
      </p:pic>
    </p:spTree>
    <p:extLst>
      <p:ext uri="{BB962C8B-B14F-4D97-AF65-F5344CB8AC3E}">
        <p14:creationId xmlns:p14="http://schemas.microsoft.com/office/powerpoint/2010/main" val="4266560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79892" y="152123"/>
            <a:ext cx="10058400" cy="1609344"/>
          </a:xfrm>
        </p:spPr>
        <p:txBody>
          <a:bodyPr/>
          <a:lstStyle/>
          <a:p>
            <a:r>
              <a:rPr lang="zh-TW" altLang="zh-HK" dirty="0"/>
              <a:t>在順</a:t>
            </a:r>
            <a:r>
              <a:rPr lang="zh-TW" altLang="en-US" dirty="0"/>
              <a:t>境中</a:t>
            </a:r>
            <a:r>
              <a:rPr lang="zh-TW" altLang="zh-HK" dirty="0"/>
              <a:t>為主站立</a:t>
            </a:r>
            <a:endParaRPr lang="zh-HK" altLang="en-US" dirty="0"/>
          </a:p>
        </p:txBody>
      </p:sp>
      <p:sp>
        <p:nvSpPr>
          <p:cNvPr id="3" name="內容版面配置區 2"/>
          <p:cNvSpPr>
            <a:spLocks noGrp="1"/>
          </p:cNvSpPr>
          <p:nvPr>
            <p:ph idx="1"/>
          </p:nvPr>
        </p:nvSpPr>
        <p:spPr>
          <a:xfrm>
            <a:off x="328442" y="1421477"/>
            <a:ext cx="8370714" cy="5311832"/>
          </a:xfrm>
        </p:spPr>
        <p:txBody>
          <a:bodyPr>
            <a:normAutofit/>
          </a:bodyPr>
          <a:lstStyle/>
          <a:p>
            <a:r>
              <a:rPr lang="zh-TW" altLang="zh-HK" sz="3600" dirty="0"/>
              <a:t>希勒家對書記沙番說：我在耶和華殿裡得了律法書</a:t>
            </a:r>
            <a:endParaRPr lang="en-US" altLang="zh-TW" sz="3600" dirty="0"/>
          </a:p>
          <a:p>
            <a:r>
              <a:rPr lang="zh-TW" altLang="zh-HK" sz="3600" dirty="0"/>
              <a:t>希勒家</a:t>
            </a:r>
            <a:r>
              <a:rPr lang="en-US" altLang="zh-HK" sz="3600" dirty="0"/>
              <a:t> </a:t>
            </a:r>
            <a:r>
              <a:rPr lang="en-US" altLang="zh-HK" sz="3600" dirty="0" err="1"/>
              <a:t>Hilkiah</a:t>
            </a:r>
            <a:r>
              <a:rPr lang="en-US" altLang="zh-HK" sz="3600" dirty="0"/>
              <a:t> (</a:t>
            </a:r>
            <a:r>
              <a:rPr lang="zh-TW" altLang="zh-HK" sz="3600" dirty="0"/>
              <a:t>耶和華是我的分／產業</a:t>
            </a:r>
            <a:r>
              <a:rPr lang="zh-TW" altLang="en-US" sz="3600" dirty="0"/>
              <a:t>）</a:t>
            </a:r>
            <a:r>
              <a:rPr lang="zh-HK" altLang="en-US" sz="3600" dirty="0"/>
              <a:t>，是</a:t>
            </a:r>
            <a:r>
              <a:rPr lang="zh-TW" altLang="zh-HK" sz="3600" dirty="0"/>
              <a:t>耶利米（耶和華所指定的）的父親</a:t>
            </a:r>
            <a:r>
              <a:rPr lang="en-US" altLang="zh-HK" sz="3600" dirty="0"/>
              <a:t>(</a:t>
            </a:r>
            <a:r>
              <a:rPr lang="zh-TW" altLang="zh-HK" sz="3600" dirty="0"/>
              <a:t>耶利米書</a:t>
            </a:r>
            <a:r>
              <a:rPr lang="en-US" altLang="zh-HK" sz="3600" dirty="0"/>
              <a:t>1:1</a:t>
            </a:r>
            <a:r>
              <a:rPr lang="zh-TW" altLang="zh-HK" sz="3600" dirty="0"/>
              <a:t>希勒家的兒子耶利米的話記在下面。</a:t>
            </a:r>
            <a:r>
              <a:rPr lang="en-US" altLang="zh-HK" sz="3600" dirty="0"/>
              <a:t>)</a:t>
            </a:r>
            <a:r>
              <a:rPr lang="zh-TW" altLang="zh-HK" sz="3600" dirty="0"/>
              <a:t>，之後我們見到這家族為以色列的復興，保護先知耶利米及照顧猶大亡國後的遺民等</a:t>
            </a:r>
            <a:r>
              <a:rPr lang="zh-TW" altLang="en-US" sz="3600" dirty="0"/>
              <a:t>為主站立／作見證，傳講並保存上帝的話。</a:t>
            </a:r>
            <a:endParaRPr lang="zh-TW" altLang="zh-HK" sz="3600" dirty="0"/>
          </a:p>
          <a:p>
            <a:pPr marL="0" indent="0">
              <a:buNone/>
            </a:pPr>
            <a:endParaRPr lang="en-US" altLang="zh-TW" sz="3600" dirty="0"/>
          </a:p>
          <a:p>
            <a:pPr marL="0" indent="0">
              <a:buNone/>
            </a:pPr>
            <a:endParaRPr lang="zh-HK" altLang="en-US" sz="3600" dirty="0"/>
          </a:p>
        </p:txBody>
      </p:sp>
      <p:pic>
        <p:nvPicPr>
          <p:cNvPr id="5" name="內容版面配置區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9556" y="376183"/>
            <a:ext cx="3141536" cy="3343201"/>
          </a:xfrm>
          <a:prstGeom prst="rect">
            <a:avLst/>
          </a:prstGeom>
        </p:spPr>
      </p:pic>
    </p:spTree>
    <p:extLst>
      <p:ext uri="{BB962C8B-B14F-4D97-AF65-F5344CB8AC3E}">
        <p14:creationId xmlns:p14="http://schemas.microsoft.com/office/powerpoint/2010/main" val="1335669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79892" y="152124"/>
            <a:ext cx="10058400" cy="1069848"/>
          </a:xfrm>
        </p:spPr>
        <p:txBody>
          <a:bodyPr/>
          <a:lstStyle/>
          <a:p>
            <a:r>
              <a:rPr lang="zh-TW" altLang="zh-HK" dirty="0"/>
              <a:t>在順</a:t>
            </a:r>
            <a:r>
              <a:rPr lang="zh-TW" altLang="en-US" dirty="0"/>
              <a:t>境中</a:t>
            </a:r>
            <a:r>
              <a:rPr lang="zh-TW" altLang="zh-HK" dirty="0"/>
              <a:t>為主站立</a:t>
            </a:r>
            <a:endParaRPr lang="zh-HK" altLang="en-US" dirty="0"/>
          </a:p>
        </p:txBody>
      </p:sp>
      <p:sp>
        <p:nvSpPr>
          <p:cNvPr id="3" name="內容版面配置區 2"/>
          <p:cNvSpPr>
            <a:spLocks noGrp="1"/>
          </p:cNvSpPr>
          <p:nvPr>
            <p:ph idx="1"/>
          </p:nvPr>
        </p:nvSpPr>
        <p:spPr>
          <a:xfrm>
            <a:off x="328441" y="1030015"/>
            <a:ext cx="9048314" cy="5412350"/>
          </a:xfrm>
        </p:spPr>
        <p:txBody>
          <a:bodyPr>
            <a:noAutofit/>
          </a:bodyPr>
          <a:lstStyle/>
          <a:p>
            <a:pPr lvl="0">
              <a:lnSpc>
                <a:spcPct val="100000"/>
              </a:lnSpc>
              <a:spcBef>
                <a:spcPts val="0"/>
              </a:spcBef>
            </a:pPr>
            <a:r>
              <a:rPr lang="en-US" altLang="zh-HK" sz="2800" dirty="0">
                <a:latin typeface="+mn-ea"/>
              </a:rPr>
              <a:t>18-19</a:t>
            </a:r>
            <a:r>
              <a:rPr lang="zh-TW" altLang="zh-HK" sz="2800" dirty="0">
                <a:latin typeface="+mn-ea"/>
              </a:rPr>
              <a:t>節沙番就在王面前讀那書，王聽見律法上的話，就撕裂衣服</a:t>
            </a:r>
            <a:endParaRPr lang="en-US" altLang="zh-TW" sz="2800" dirty="0">
              <a:latin typeface="+mn-ea"/>
            </a:endParaRPr>
          </a:p>
          <a:p>
            <a:pPr>
              <a:lnSpc>
                <a:spcPct val="100000"/>
              </a:lnSpc>
              <a:spcBef>
                <a:spcPts val="0"/>
              </a:spcBef>
            </a:pPr>
            <a:r>
              <a:rPr lang="zh-TW" altLang="en-US" sz="4400" b="1" dirty="0">
                <a:solidFill>
                  <a:schemeClr val="tx1">
                    <a:lumMod val="50000"/>
                    <a:lumOff val="50000"/>
                  </a:schemeClr>
                </a:solidFill>
                <a:latin typeface="+mn-ea"/>
              </a:rPr>
              <a:t>撕裂衣服</a:t>
            </a:r>
            <a:r>
              <a:rPr lang="zh-TW" altLang="en-US" sz="2800" dirty="0">
                <a:latin typeface="+mn-ea"/>
              </a:rPr>
              <a:t>代表</a:t>
            </a:r>
            <a:r>
              <a:rPr lang="zh-TW" altLang="zh-HK" sz="2800" dirty="0">
                <a:latin typeface="+mn-ea"/>
              </a:rPr>
              <a:t>哀悼、痛苦及悔改的表現</a:t>
            </a:r>
          </a:p>
          <a:p>
            <a:pPr marL="0" lvl="0" indent="0">
              <a:lnSpc>
                <a:spcPct val="100000"/>
              </a:lnSpc>
              <a:spcBef>
                <a:spcPts val="0"/>
              </a:spcBef>
              <a:buNone/>
            </a:pPr>
            <a:r>
              <a:rPr lang="en-US" altLang="zh-TW" sz="2800" dirty="0">
                <a:latin typeface="+mn-ea"/>
              </a:rPr>
              <a:t>1. </a:t>
            </a:r>
            <a:r>
              <a:rPr lang="zh-TW" altLang="zh-HK" sz="2800" dirty="0">
                <a:latin typeface="+mn-ea"/>
              </a:rPr>
              <a:t>雅各認為兒子約瑟已經死亡，便「撕裂衣服」，為他兒子悲哀了多日（創</a:t>
            </a:r>
            <a:r>
              <a:rPr lang="en-US" altLang="zh-TW" sz="2800" dirty="0">
                <a:latin typeface="+mn-ea"/>
              </a:rPr>
              <a:t>37:</a:t>
            </a:r>
            <a:r>
              <a:rPr lang="en-US" altLang="zh-HK" sz="2800" dirty="0">
                <a:latin typeface="+mn-ea"/>
              </a:rPr>
              <a:t>34</a:t>
            </a:r>
            <a:r>
              <a:rPr lang="zh-TW" altLang="zh-HK" sz="2800" dirty="0">
                <a:latin typeface="+mn-ea"/>
              </a:rPr>
              <a:t>）。</a:t>
            </a:r>
            <a:endParaRPr lang="en-US" altLang="zh-TW" sz="2800" dirty="0">
              <a:latin typeface="+mn-ea"/>
            </a:endParaRPr>
          </a:p>
          <a:p>
            <a:pPr marL="0" lvl="0" indent="0">
              <a:lnSpc>
                <a:spcPct val="100000"/>
              </a:lnSpc>
              <a:spcBef>
                <a:spcPts val="0"/>
              </a:spcBef>
              <a:buNone/>
            </a:pPr>
            <a:r>
              <a:rPr lang="en-US" altLang="zh-TW" sz="2800" dirty="0">
                <a:latin typeface="+mn-ea"/>
              </a:rPr>
              <a:t>2. </a:t>
            </a:r>
            <a:r>
              <a:rPr lang="zh-TW" altLang="zh-HK" sz="2800" dirty="0">
                <a:latin typeface="+mn-ea"/>
              </a:rPr>
              <a:t>神差先知以利亞責備亞哈王</a:t>
            </a:r>
            <a:r>
              <a:rPr lang="en-US" altLang="zh-TW" sz="2800" dirty="0">
                <a:latin typeface="+mn-ea"/>
              </a:rPr>
              <a:t>…</a:t>
            </a:r>
            <a:r>
              <a:rPr lang="zh-TW" altLang="zh-HK" sz="2800" dirty="0">
                <a:latin typeface="+mn-ea"/>
              </a:rPr>
              <a:t>亞哈聽見這話，就「撕裂衣服（王上</a:t>
            </a:r>
            <a:r>
              <a:rPr lang="en-US" altLang="zh-TW" sz="2800" dirty="0">
                <a:latin typeface="+mn-ea"/>
              </a:rPr>
              <a:t>21:</a:t>
            </a:r>
            <a:r>
              <a:rPr lang="en-US" altLang="zh-HK" sz="2800" dirty="0">
                <a:latin typeface="+mn-ea"/>
              </a:rPr>
              <a:t> 27</a:t>
            </a:r>
            <a:r>
              <a:rPr lang="zh-TW" altLang="zh-HK" sz="2800" dirty="0">
                <a:latin typeface="+mn-ea"/>
              </a:rPr>
              <a:t>）。</a:t>
            </a:r>
            <a:endParaRPr lang="en-US" altLang="zh-TW" sz="2800" dirty="0">
              <a:latin typeface="+mn-ea"/>
            </a:endParaRPr>
          </a:p>
          <a:p>
            <a:pPr lvl="0">
              <a:lnSpc>
                <a:spcPct val="100000"/>
              </a:lnSpc>
              <a:spcBef>
                <a:spcPts val="0"/>
              </a:spcBef>
            </a:pPr>
            <a:r>
              <a:rPr lang="en-US" altLang="zh-HK" sz="2800" dirty="0">
                <a:latin typeface="+mn-ea"/>
              </a:rPr>
              <a:t>20</a:t>
            </a:r>
            <a:r>
              <a:rPr lang="zh-TW" altLang="zh-HK" sz="2800" dirty="0">
                <a:latin typeface="+mn-ea"/>
              </a:rPr>
              <a:t>節</a:t>
            </a:r>
            <a:r>
              <a:rPr lang="zh-TW" altLang="zh-HK" sz="4000" dirty="0">
                <a:solidFill>
                  <a:srgbClr val="FF0000"/>
                </a:solidFill>
                <a:latin typeface="+mn-ea"/>
              </a:rPr>
              <a:t>沙番的兒子亞希甘</a:t>
            </a:r>
            <a:r>
              <a:rPr lang="zh-TW" altLang="zh-HK" sz="2800" dirty="0">
                <a:latin typeface="+mn-ea"/>
              </a:rPr>
              <a:t>（我兄弟已經升高）去求問耶和華</a:t>
            </a:r>
          </a:p>
          <a:p>
            <a:pPr lvl="0">
              <a:lnSpc>
                <a:spcPct val="100000"/>
              </a:lnSpc>
              <a:spcBef>
                <a:spcPts val="0"/>
              </a:spcBef>
            </a:pPr>
            <a:r>
              <a:rPr lang="zh-TW" altLang="zh-HK" sz="2800" dirty="0">
                <a:latin typeface="+mn-ea"/>
              </a:rPr>
              <a:t>约西亜帶來猶大國的復興，固然是他的意願，但沙番作為顧問</a:t>
            </a:r>
            <a:r>
              <a:rPr lang="zh-TW" altLang="en-US" sz="2800" dirty="0">
                <a:latin typeface="+mn-ea"/>
              </a:rPr>
              <a:t>也</a:t>
            </a:r>
            <a:r>
              <a:rPr lang="zh-TW" altLang="zh-HK" sz="2800" dirty="0">
                <a:latin typeface="+mn-ea"/>
              </a:rPr>
              <a:t>有很重要的角色，他在這時代承擔主給其使命去為主站立</a:t>
            </a:r>
          </a:p>
          <a:p>
            <a:pPr marL="0" indent="0">
              <a:lnSpc>
                <a:spcPct val="120000"/>
              </a:lnSpc>
              <a:buNone/>
            </a:pPr>
            <a:endParaRPr lang="zh-HK" altLang="en-US" sz="2800" dirty="0">
              <a:latin typeface="+mn-ea"/>
            </a:endParaRPr>
          </a:p>
        </p:txBody>
      </p:sp>
      <p:pic>
        <p:nvPicPr>
          <p:cNvPr id="5" name="內容版面配置區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6755" y="384495"/>
            <a:ext cx="2676699" cy="3343201"/>
          </a:xfrm>
          <a:prstGeom prst="rect">
            <a:avLst/>
          </a:prstGeom>
        </p:spPr>
      </p:pic>
    </p:spTree>
    <p:extLst>
      <p:ext uri="{BB962C8B-B14F-4D97-AF65-F5344CB8AC3E}">
        <p14:creationId xmlns:p14="http://schemas.microsoft.com/office/powerpoint/2010/main" val="3122110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54458" y="102246"/>
            <a:ext cx="10058400" cy="1609344"/>
          </a:xfrm>
        </p:spPr>
        <p:txBody>
          <a:bodyPr/>
          <a:lstStyle/>
          <a:p>
            <a:r>
              <a:rPr lang="zh-TW" altLang="zh-HK" dirty="0"/>
              <a:t>在逆境</a:t>
            </a:r>
            <a:r>
              <a:rPr lang="zh-TW" altLang="en-US" dirty="0"/>
              <a:t>中</a:t>
            </a:r>
            <a:r>
              <a:rPr lang="zh-TW" altLang="zh-HK" dirty="0"/>
              <a:t>為主站立</a:t>
            </a:r>
            <a:endParaRPr lang="zh-HK" altLang="en-US" dirty="0"/>
          </a:p>
        </p:txBody>
      </p:sp>
      <p:sp>
        <p:nvSpPr>
          <p:cNvPr id="11" name="內容版面配置區 10"/>
          <p:cNvSpPr>
            <a:spLocks noGrp="1"/>
          </p:cNvSpPr>
          <p:nvPr>
            <p:ph idx="1"/>
          </p:nvPr>
        </p:nvSpPr>
        <p:spPr>
          <a:xfrm>
            <a:off x="290945" y="1529542"/>
            <a:ext cx="11513127" cy="5195454"/>
          </a:xfrm>
        </p:spPr>
        <p:txBody>
          <a:bodyPr>
            <a:normAutofit lnSpcReduction="10000"/>
          </a:bodyPr>
          <a:lstStyle/>
          <a:p>
            <a:r>
              <a:rPr lang="zh-TW" altLang="zh-HK" sz="2800" dirty="0"/>
              <a:t>約西亜（打埃及</a:t>
            </a:r>
            <a:r>
              <a:rPr lang="zh-TW" altLang="en-US" sz="2800" dirty="0"/>
              <a:t>時戰死</a:t>
            </a:r>
            <a:r>
              <a:rPr lang="zh-TW" altLang="zh-HK" sz="2800" dirty="0"/>
              <a:t>）的兒子約哈期作王三個月就給埃及廢了而立約西亜另一兒子约雅敬（歷下</a:t>
            </a:r>
            <a:r>
              <a:rPr lang="en-US" altLang="zh-HK" sz="2800" dirty="0"/>
              <a:t>36:1-5</a:t>
            </a:r>
            <a:r>
              <a:rPr lang="zh-TW" altLang="zh-HK" sz="2800" dirty="0"/>
              <a:t>）</a:t>
            </a:r>
            <a:endParaRPr lang="en-US" altLang="zh-TW" sz="2800" dirty="0"/>
          </a:p>
          <a:p>
            <a:pPr lvl="0"/>
            <a:r>
              <a:rPr lang="zh-TW" altLang="zh-HK" sz="2800" dirty="0"/>
              <a:t>從耶利米書</a:t>
            </a:r>
            <a:r>
              <a:rPr lang="en-US" altLang="zh-HK" sz="2800" dirty="0"/>
              <a:t>36</a:t>
            </a:r>
            <a:r>
              <a:rPr lang="zh-TW" altLang="zh-HK" sz="2800" dirty="0"/>
              <a:t>章一件事中可對比</a:t>
            </a:r>
            <a:r>
              <a:rPr lang="zh-TW" altLang="en-US" sz="2800" dirty="0"/>
              <a:t>他</a:t>
            </a:r>
            <a:r>
              <a:rPr lang="zh-TW" altLang="zh-HK" sz="2800" dirty="0"/>
              <a:t>和其父親</a:t>
            </a:r>
            <a:r>
              <a:rPr lang="zh-HK" altLang="en-US" sz="2800" dirty="0"/>
              <a:t>之不同</a:t>
            </a:r>
            <a:endParaRPr lang="en-US" altLang="zh-HK" sz="2800" dirty="0"/>
          </a:p>
          <a:p>
            <a:pPr marL="0" lvl="0" indent="0">
              <a:buNone/>
            </a:pPr>
            <a:r>
              <a:rPr lang="en-US" altLang="zh-TW" sz="2800" dirty="0"/>
              <a:t>36: 23. </a:t>
            </a:r>
            <a:r>
              <a:rPr lang="zh-TW" altLang="zh-HK" sz="2800" dirty="0"/>
              <a:t>猶底念了三四篇（或譯：行），王就用文士的刀將書卷割破，扔在火盆中，直到全卷在火中燒盡了。</a:t>
            </a:r>
            <a:endParaRPr lang="en-US" altLang="zh-TW" sz="2800" dirty="0"/>
          </a:p>
          <a:p>
            <a:pPr marL="0" lvl="0" indent="0">
              <a:buNone/>
            </a:pPr>
            <a:r>
              <a:rPr lang="en-US" altLang="zh-TW" sz="2800" dirty="0"/>
              <a:t>24. </a:t>
            </a:r>
            <a:r>
              <a:rPr lang="zh-TW" altLang="zh-HK" sz="2800" dirty="0"/>
              <a:t>王和聽見這一切話的臣僕都</a:t>
            </a:r>
            <a:r>
              <a:rPr lang="zh-TW" altLang="zh-HK" sz="4400" b="1" dirty="0">
                <a:solidFill>
                  <a:schemeClr val="tx1">
                    <a:lumMod val="50000"/>
                    <a:lumOff val="50000"/>
                  </a:schemeClr>
                </a:solidFill>
              </a:rPr>
              <a:t>不懼怕，也不撕裂衣服</a:t>
            </a:r>
            <a:r>
              <a:rPr lang="zh-TW" altLang="zh-HK" sz="2800" dirty="0"/>
              <a:t>。</a:t>
            </a:r>
            <a:endParaRPr lang="en-US" altLang="zh-TW" sz="2800" dirty="0"/>
          </a:p>
          <a:p>
            <a:r>
              <a:rPr lang="en-US" altLang="zh-HK" sz="2800" dirty="0"/>
              <a:t>36</a:t>
            </a:r>
            <a:r>
              <a:rPr lang="zh-TW" altLang="zh-HK" sz="2800" dirty="0"/>
              <a:t>章</a:t>
            </a:r>
            <a:r>
              <a:rPr lang="en-US" altLang="zh-HK" sz="2800" dirty="0"/>
              <a:t>1</a:t>
            </a:r>
            <a:r>
              <a:rPr lang="zh-TW" altLang="zh-HK" sz="2800" dirty="0"/>
              <a:t>節</a:t>
            </a:r>
            <a:r>
              <a:rPr lang="en-US" altLang="zh-HK" sz="2800" dirty="0"/>
              <a:t>  </a:t>
            </a:r>
            <a:r>
              <a:rPr lang="zh-TW" altLang="zh-HK" sz="2800" dirty="0"/>
              <a:t>耶和華的話臨到耶利米，</a:t>
            </a:r>
            <a:r>
              <a:rPr lang="en-US" altLang="zh-HK" sz="2800" dirty="0"/>
              <a:t>4</a:t>
            </a:r>
            <a:r>
              <a:rPr lang="zh-TW" altLang="zh-HK" sz="2800" dirty="0"/>
              <a:t>節耶利米召文土巴錄（</a:t>
            </a:r>
            <a:r>
              <a:rPr lang="en-US" altLang="zh-HK" sz="2800" dirty="0"/>
              <a:t>Baruch </a:t>
            </a:r>
            <a:r>
              <a:rPr lang="zh-HK" altLang="en-US" sz="2800" dirty="0"/>
              <a:t>；</a:t>
            </a:r>
            <a:r>
              <a:rPr lang="zh-TW" altLang="zh-HK" sz="2800" dirty="0"/>
              <a:t>受祝福）去寫在書卷，</a:t>
            </a:r>
            <a:r>
              <a:rPr lang="en-US" altLang="zh-HK" sz="2800" dirty="0"/>
              <a:t>10</a:t>
            </a:r>
            <a:r>
              <a:rPr lang="zh-TW" altLang="zh-HK" sz="2800" dirty="0"/>
              <a:t>節巴錄找</a:t>
            </a:r>
            <a:r>
              <a:rPr lang="zh-TW" altLang="zh-HK" sz="4000" dirty="0">
                <a:solidFill>
                  <a:srgbClr val="FF0000"/>
                </a:solidFill>
              </a:rPr>
              <a:t>沙番的兒子文士基瑪利雅</a:t>
            </a:r>
            <a:r>
              <a:rPr lang="zh-TW" altLang="zh-HK" sz="2800" dirty="0"/>
              <a:t>（</a:t>
            </a:r>
            <a:r>
              <a:rPr lang="en-US" altLang="zh-HK" sz="2800" dirty="0" err="1"/>
              <a:t>Gemariah</a:t>
            </a:r>
            <a:r>
              <a:rPr lang="zh-HK" altLang="en-US" sz="2800" dirty="0"/>
              <a:t>；</a:t>
            </a:r>
            <a:r>
              <a:rPr lang="zh-TW" altLang="zh-HK" sz="2800" dirty="0"/>
              <a:t>耶和華成就）幫手</a:t>
            </a:r>
            <a:endParaRPr lang="en-US" altLang="zh-TW" sz="2800" dirty="0"/>
          </a:p>
          <a:p>
            <a:pPr lvl="0"/>
            <a:r>
              <a:rPr lang="en-US" altLang="zh-HK" sz="2800" dirty="0"/>
              <a:t>11</a:t>
            </a:r>
            <a:r>
              <a:rPr lang="zh-TW" altLang="zh-HK" sz="2800" dirty="0"/>
              <a:t>節</a:t>
            </a:r>
            <a:r>
              <a:rPr lang="zh-TW" altLang="zh-HK" sz="4000" dirty="0">
                <a:solidFill>
                  <a:srgbClr val="FF0000"/>
                </a:solidFill>
              </a:rPr>
              <a:t>沙番的孫子、基瑪利雅的兒子米該亞</a:t>
            </a:r>
            <a:r>
              <a:rPr lang="zh-TW" altLang="zh-HK" sz="2800" dirty="0"/>
              <a:t>（</a:t>
            </a:r>
            <a:r>
              <a:rPr lang="en-US" altLang="zh-HK" sz="2800" dirty="0" err="1"/>
              <a:t>Michaiah</a:t>
            </a:r>
            <a:r>
              <a:rPr lang="zh-TW" altLang="zh-HK" sz="2800" dirty="0"/>
              <a:t>誰像耶和華）聽見書上耶和華的一切話就去找同立埸的文士</a:t>
            </a:r>
          </a:p>
          <a:p>
            <a:pPr marL="0" lvl="0" indent="0">
              <a:buNone/>
            </a:pPr>
            <a:endParaRPr lang="zh-TW" altLang="zh-HK" dirty="0"/>
          </a:p>
          <a:p>
            <a:endParaRPr lang="zh-HK" altLang="en-US" dirty="0"/>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4909" y="274321"/>
            <a:ext cx="3272790" cy="1088968"/>
          </a:xfrm>
          <a:prstGeom prst="rect">
            <a:avLst/>
          </a:prstGeom>
        </p:spPr>
      </p:pic>
    </p:spTree>
    <p:extLst>
      <p:ext uri="{BB962C8B-B14F-4D97-AF65-F5344CB8AC3E}">
        <p14:creationId xmlns:p14="http://schemas.microsoft.com/office/powerpoint/2010/main" val="1174815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54458" y="102246"/>
            <a:ext cx="10058400" cy="1609344"/>
          </a:xfrm>
        </p:spPr>
        <p:txBody>
          <a:bodyPr/>
          <a:lstStyle/>
          <a:p>
            <a:r>
              <a:rPr lang="zh-TW" altLang="zh-HK" dirty="0"/>
              <a:t>在逆境</a:t>
            </a:r>
            <a:r>
              <a:rPr lang="zh-TW" altLang="en-US" dirty="0"/>
              <a:t>中</a:t>
            </a:r>
            <a:r>
              <a:rPr lang="zh-TW" altLang="zh-HK" dirty="0"/>
              <a:t>為主站立</a:t>
            </a:r>
            <a:endParaRPr lang="zh-HK" altLang="en-US" dirty="0"/>
          </a:p>
        </p:txBody>
      </p:sp>
      <p:sp>
        <p:nvSpPr>
          <p:cNvPr id="11" name="內容版面配置區 10"/>
          <p:cNvSpPr>
            <a:spLocks noGrp="1"/>
          </p:cNvSpPr>
          <p:nvPr>
            <p:ph idx="1"/>
          </p:nvPr>
        </p:nvSpPr>
        <p:spPr>
          <a:xfrm>
            <a:off x="249382" y="1363289"/>
            <a:ext cx="10878866" cy="5336769"/>
          </a:xfrm>
        </p:spPr>
        <p:txBody>
          <a:bodyPr>
            <a:noAutofit/>
          </a:bodyPr>
          <a:lstStyle/>
          <a:p>
            <a:pPr lvl="0"/>
            <a:r>
              <a:rPr lang="en-US" altLang="zh-HK" sz="3200" dirty="0"/>
              <a:t>16</a:t>
            </a:r>
            <a:r>
              <a:rPr lang="zh-TW" altLang="zh-HK" sz="3200" dirty="0"/>
              <a:t>節文士聽見的反應是</a:t>
            </a:r>
            <a:r>
              <a:rPr lang="zh-TW" altLang="zh-HK" sz="4400" b="1" dirty="0">
                <a:solidFill>
                  <a:schemeClr val="tx1">
                    <a:lumMod val="50000"/>
                    <a:lumOff val="50000"/>
                  </a:schemeClr>
                </a:solidFill>
              </a:rPr>
              <a:t>害怕</a:t>
            </a:r>
            <a:r>
              <a:rPr lang="zh-TW" altLang="zh-HK" sz="3200" dirty="0"/>
              <a:t>（原文</a:t>
            </a:r>
            <a:r>
              <a:rPr lang="en-US" altLang="zh-HK" sz="3200" dirty="0" err="1"/>
              <a:t>Pachad</a:t>
            </a:r>
            <a:r>
              <a:rPr lang="en-US" altLang="zh-HK" sz="3200" dirty="0"/>
              <a:t> </a:t>
            </a:r>
            <a:r>
              <a:rPr lang="zh-TW" altLang="zh-HK" sz="3200" dirty="0"/>
              <a:t>敬畏），對比</a:t>
            </a:r>
            <a:r>
              <a:rPr lang="en-US" altLang="zh-HK" sz="3200" dirty="0"/>
              <a:t>24</a:t>
            </a:r>
            <a:r>
              <a:rPr lang="zh-TW" altLang="zh-HK" sz="3200" dirty="0"/>
              <a:t>節王和聽見這一切話的臣僕都不懼怕</a:t>
            </a:r>
          </a:p>
          <a:p>
            <a:r>
              <a:rPr lang="en-US" altLang="zh-HK" sz="3200" dirty="0"/>
              <a:t>19</a:t>
            </a:r>
            <a:r>
              <a:rPr lang="zh-TW" altLang="zh-HK" sz="3200" dirty="0"/>
              <a:t>節他們保護</a:t>
            </a:r>
            <a:r>
              <a:rPr lang="zh-TW" altLang="en-US" sz="3200" dirty="0"/>
              <a:t>了</a:t>
            </a:r>
            <a:r>
              <a:rPr lang="zh-TW" altLang="zh-HK" sz="3200" dirty="0"/>
              <a:t>巴錄及耶利米</a:t>
            </a:r>
            <a:endParaRPr lang="en-US" altLang="zh-TW" sz="3200" dirty="0"/>
          </a:p>
          <a:p>
            <a:r>
              <a:rPr lang="en-US" altLang="zh-HK" sz="3200" dirty="0"/>
              <a:t>25</a:t>
            </a:r>
            <a:r>
              <a:rPr lang="zh-TW" altLang="zh-HK" sz="3200" dirty="0"/>
              <a:t>節基瑪利雅懇求王不要燒這書卷，更見他們知這情况仍為主站立</a:t>
            </a:r>
            <a:endParaRPr lang="en-US" altLang="zh-TW" sz="3200" dirty="0"/>
          </a:p>
          <a:p>
            <a:pPr lvl="0"/>
            <a:r>
              <a:rPr lang="zh-TW" altLang="zh-HK" sz="3200" dirty="0"/>
              <a:t>早在</a:t>
            </a:r>
            <a:r>
              <a:rPr lang="en-US" altLang="zh-HK" sz="3200" dirty="0"/>
              <a:t>26</a:t>
            </a:r>
            <a:r>
              <a:rPr lang="zh-TW" altLang="zh-HK" sz="3200" dirty="0"/>
              <a:t>章，</a:t>
            </a:r>
            <a:r>
              <a:rPr lang="zh-TW" altLang="zh-HK" sz="4000" dirty="0">
                <a:solidFill>
                  <a:srgbClr val="FF0000"/>
                </a:solidFill>
              </a:rPr>
              <a:t>沙番的兒子亞希甘</a:t>
            </a:r>
            <a:r>
              <a:rPr lang="zh-TW" altLang="zh-HK" sz="3200" dirty="0"/>
              <a:t>也曾保護耶利米</a:t>
            </a:r>
            <a:endParaRPr lang="en-US" altLang="zh-TW" sz="3200" dirty="0"/>
          </a:p>
          <a:p>
            <a:pPr marL="0" lvl="0" indent="0">
              <a:buNone/>
            </a:pPr>
            <a:r>
              <a:rPr lang="en-US" altLang="zh-TW" sz="3200" dirty="0"/>
              <a:t>8. </a:t>
            </a:r>
            <a:r>
              <a:rPr lang="zh-TW" altLang="zh-HK" sz="3200" dirty="0"/>
              <a:t>耶利米說完了耶和華所吩咐他對眾人說的一切話，祭司、先知與眾民都來抓住他，說：你必要死！</a:t>
            </a:r>
          </a:p>
          <a:p>
            <a:pPr marL="0" indent="0">
              <a:buNone/>
            </a:pPr>
            <a:r>
              <a:rPr lang="en-US" altLang="zh-TW" sz="3200" dirty="0"/>
              <a:t>24. </a:t>
            </a:r>
            <a:r>
              <a:rPr lang="zh-TW" altLang="zh-HK" sz="3200" dirty="0"/>
              <a:t>然而，沙番的兒子亞希甘保護耶利米，不交在百姓的手中治死他。</a:t>
            </a: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4909" y="274321"/>
            <a:ext cx="3272790" cy="1088968"/>
          </a:xfrm>
          <a:prstGeom prst="rect">
            <a:avLst/>
          </a:prstGeom>
        </p:spPr>
      </p:pic>
    </p:spTree>
    <p:extLst>
      <p:ext uri="{BB962C8B-B14F-4D97-AF65-F5344CB8AC3E}">
        <p14:creationId xmlns:p14="http://schemas.microsoft.com/office/powerpoint/2010/main" val="2477036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5077" y="60683"/>
            <a:ext cx="10058400" cy="1609344"/>
          </a:xfrm>
        </p:spPr>
        <p:txBody>
          <a:bodyPr/>
          <a:lstStyle/>
          <a:p>
            <a:r>
              <a:rPr lang="zh-TW" altLang="zh-HK" dirty="0"/>
              <a:t>以生命去為主站立</a:t>
            </a:r>
            <a:endParaRPr lang="zh-HK" altLang="en-US" dirty="0"/>
          </a:p>
        </p:txBody>
      </p:sp>
      <p:sp>
        <p:nvSpPr>
          <p:cNvPr id="5" name="內容版面配置區 4"/>
          <p:cNvSpPr>
            <a:spLocks noGrp="1"/>
          </p:cNvSpPr>
          <p:nvPr>
            <p:ph idx="1"/>
          </p:nvPr>
        </p:nvSpPr>
        <p:spPr>
          <a:xfrm>
            <a:off x="407324" y="1363287"/>
            <a:ext cx="11155680" cy="5203767"/>
          </a:xfrm>
        </p:spPr>
        <p:txBody>
          <a:bodyPr>
            <a:noAutofit/>
          </a:bodyPr>
          <a:lstStyle/>
          <a:p>
            <a:r>
              <a:rPr lang="zh-TW" altLang="zh-HK" sz="2800" dirty="0"/>
              <a:t>實無論什麼處境，也要面對挑戰，甚至以生命去為主站立</a:t>
            </a:r>
            <a:endParaRPr lang="en-US" altLang="zh-TW" sz="2800" dirty="0"/>
          </a:p>
          <a:p>
            <a:r>
              <a:rPr lang="zh-TW" altLang="zh-HK" sz="2800" dirty="0"/>
              <a:t>當猶大國亡國（</a:t>
            </a:r>
            <a:r>
              <a:rPr lang="en-US" altLang="zh-HK" sz="2800" dirty="0"/>
              <a:t>BCE587-586</a:t>
            </a:r>
            <a:r>
              <a:rPr lang="zh-TW" altLang="zh-HK" sz="2800" dirty="0"/>
              <a:t>），前後已有很多以色列人被擄，如公先前</a:t>
            </a:r>
            <a:r>
              <a:rPr lang="en-US" altLang="zh-HK" sz="2800" dirty="0"/>
              <a:t>597</a:t>
            </a:r>
            <a:r>
              <a:rPr lang="zh-TW" altLang="zh-HK" sz="2800" dirty="0"/>
              <a:t>已有第一批如约雅敬及但以理在內</a:t>
            </a:r>
            <a:endParaRPr lang="en-US" altLang="zh-TW" sz="2800" dirty="0"/>
          </a:p>
          <a:p>
            <a:pPr lvl="0"/>
            <a:r>
              <a:rPr lang="zh-TW" altLang="zh-HK" sz="2800" dirty="0"/>
              <a:t>在以色列的遺民中又如何？耶</a:t>
            </a:r>
            <a:r>
              <a:rPr lang="en-US" altLang="zh-HK" sz="2800" dirty="0"/>
              <a:t>40</a:t>
            </a:r>
            <a:r>
              <a:rPr lang="zh-TW" altLang="zh-HK" sz="2800" dirty="0"/>
              <a:t>章</a:t>
            </a:r>
            <a:r>
              <a:rPr lang="zh-TW" altLang="zh-HK" sz="4000" dirty="0">
                <a:solidFill>
                  <a:srgbClr val="FF0000"/>
                </a:solidFill>
              </a:rPr>
              <a:t>亞希甘的兒子基大利</a:t>
            </a:r>
            <a:r>
              <a:rPr lang="zh-TW" altLang="zh-HK" sz="2800" dirty="0"/>
              <a:t>（</a:t>
            </a:r>
            <a:r>
              <a:rPr lang="en-US" altLang="zh-HK" sz="2800" dirty="0"/>
              <a:t>Gedaliah</a:t>
            </a:r>
            <a:r>
              <a:rPr lang="zh-TW" altLang="zh-HK" sz="2800" dirty="0"/>
              <a:t>耶和華是偉大）也為主去照顧窮人</a:t>
            </a:r>
            <a:endParaRPr lang="en-US" altLang="zh-TW" sz="2800" dirty="0"/>
          </a:p>
          <a:p>
            <a:pPr marL="0" lvl="0" indent="0">
              <a:buNone/>
            </a:pPr>
            <a:r>
              <a:rPr lang="en-US" altLang="zh-TW" sz="2800" dirty="0"/>
              <a:t>6. </a:t>
            </a:r>
            <a:r>
              <a:rPr lang="zh-TW" altLang="zh-HK" sz="2800" dirty="0"/>
              <a:t>耶利米就到米斯巴見亞希甘的兒子基大利，在他那裡住在境內剩下的民中。</a:t>
            </a:r>
            <a:endParaRPr lang="en-US" altLang="zh-TW" sz="2800" dirty="0"/>
          </a:p>
          <a:p>
            <a:pPr marL="0" lvl="0" indent="0">
              <a:buNone/>
            </a:pPr>
            <a:r>
              <a:rPr lang="en-US" altLang="zh-TW" sz="2800" dirty="0"/>
              <a:t>7. </a:t>
            </a:r>
            <a:r>
              <a:rPr lang="zh-TW" altLang="zh-HK" sz="2800" dirty="0"/>
              <a:t>在田野的一切軍長和屬他們的人聽見巴比倫王立了亞希甘的兒子基大利作境內的省長，並將沒有擄到巴比倫的男人、婦女、孩童，和境內極窮的人全交給他。</a:t>
            </a:r>
            <a:endParaRPr lang="en-US" altLang="zh-TW" sz="2800" dirty="0"/>
          </a:p>
          <a:p>
            <a:r>
              <a:rPr lang="zh-TW" altLang="zh-HK" sz="2800" dirty="0"/>
              <a:t>但</a:t>
            </a:r>
            <a:r>
              <a:rPr lang="en-US" altLang="zh-HK" sz="2800" dirty="0"/>
              <a:t>41</a:t>
            </a:r>
            <a:r>
              <a:rPr lang="zh-TW" altLang="zh-HK" sz="2800" dirty="0"/>
              <a:t>章王室的人認為他幫外人而背棄以色列，故殺了他</a:t>
            </a:r>
          </a:p>
          <a:p>
            <a:pPr marL="0" lvl="0" indent="0">
              <a:buNone/>
            </a:pPr>
            <a:endParaRPr lang="zh-TW" altLang="zh-HK" sz="2800" dirty="0"/>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7375" y="172243"/>
            <a:ext cx="2864738" cy="960284"/>
          </a:xfrm>
          <a:prstGeom prst="rect">
            <a:avLst/>
          </a:prstGeom>
        </p:spPr>
      </p:pic>
    </p:spTree>
    <p:extLst>
      <p:ext uri="{BB962C8B-B14F-4D97-AF65-F5344CB8AC3E}">
        <p14:creationId xmlns:p14="http://schemas.microsoft.com/office/powerpoint/2010/main" val="27008518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木刻字型">
  <a:themeElements>
    <a:clrScheme name="自訂 20">
      <a:dk1>
        <a:srgbClr val="002060"/>
      </a:dk1>
      <a:lt1>
        <a:srgbClr val="003760"/>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docProps/app.xml><?xml version="1.0" encoding="utf-8"?>
<Properties xmlns="http://schemas.openxmlformats.org/officeDocument/2006/extended-properties" xmlns:vt="http://schemas.openxmlformats.org/officeDocument/2006/docPropsVTypes">
  <Template>TM03090434[[fn=木刻字型]]</Template>
  <TotalTime>1868</TotalTime>
  <Words>1396</Words>
  <Application>Microsoft Office PowerPoint</Application>
  <PresentationFormat>寬螢幕</PresentationFormat>
  <Paragraphs>76</Paragraphs>
  <Slides>14</Slides>
  <Notes>0</Notes>
  <HiddenSlides>0</HiddenSlides>
  <MMClips>0</MMClips>
  <ScaleCrop>false</ScaleCrop>
  <HeadingPairs>
    <vt:vector size="4" baseType="variant">
      <vt:variant>
        <vt:lpstr>佈景主題</vt:lpstr>
      </vt:variant>
      <vt:variant>
        <vt:i4>1</vt:i4>
      </vt:variant>
      <vt:variant>
        <vt:lpstr>投影片標題</vt:lpstr>
      </vt:variant>
      <vt:variant>
        <vt:i4>14</vt:i4>
      </vt:variant>
    </vt:vector>
  </HeadingPairs>
  <TitlesOfParts>
    <vt:vector size="15" baseType="lpstr">
      <vt:lpstr>木刻字型</vt:lpstr>
      <vt:lpstr>為主站立</vt:lpstr>
      <vt:lpstr>我站在那一方？</vt:lpstr>
      <vt:lpstr>在順境中為主站立</vt:lpstr>
      <vt:lpstr>在順境中為主站立</vt:lpstr>
      <vt:lpstr>在順境中為主站立</vt:lpstr>
      <vt:lpstr>在順境中為主站立</vt:lpstr>
      <vt:lpstr>在逆境中為主站立</vt:lpstr>
      <vt:lpstr>在逆境中為主站立</vt:lpstr>
      <vt:lpstr>以生命去為主站立</vt:lpstr>
      <vt:lpstr>以生命去為主站立</vt:lpstr>
      <vt:lpstr>以生命去為主站立</vt:lpstr>
      <vt:lpstr>以生命去為主站立</vt:lpstr>
      <vt:lpstr>總結</vt:lpstr>
      <vt:lpstr>總結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為主站立</dc:title>
  <dc:creator>tklei</dc:creator>
  <cp:lastModifiedBy>TIN KWAN LEI</cp:lastModifiedBy>
  <cp:revision>32</cp:revision>
  <dcterms:created xsi:type="dcterms:W3CDTF">2021-03-19T04:57:05Z</dcterms:created>
  <dcterms:modified xsi:type="dcterms:W3CDTF">2021-10-30T13:41:52Z</dcterms:modified>
</cp:coreProperties>
</file>